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92" r:id="rId5"/>
    <p:sldId id="276" r:id="rId6"/>
    <p:sldId id="275" r:id="rId7"/>
    <p:sldId id="285" r:id="rId8"/>
    <p:sldId id="295" r:id="rId9"/>
    <p:sldId id="299" r:id="rId10"/>
    <p:sldId id="300" r:id="rId11"/>
    <p:sldId id="277" r:id="rId12"/>
    <p:sldId id="293" r:id="rId13"/>
    <p:sldId id="294" r:id="rId14"/>
    <p:sldId id="296" r:id="rId15"/>
    <p:sldId id="297" r:id="rId16"/>
    <p:sldId id="298" r:id="rId17"/>
    <p:sldId id="28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5" d="100"/>
          <a:sy n="85" d="100"/>
        </p:scale>
        <p:origin x="590" y="5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8/16/2023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794100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350139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Resume Project Challenge 1</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4"/>
            <a:ext cx="2020375" cy="760288"/>
          </a:xfrm>
        </p:spPr>
        <p:txBody>
          <a:bodyPr/>
          <a:lstStyle/>
          <a:p>
            <a:r>
              <a:rPr lang="en-US" dirty="0"/>
              <a:t>- Rutesh Shinde </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1875" r="1875"/>
          <a:stretch/>
        </p:blipFill>
        <p:spPr>
          <a:xfrm>
            <a:off x="6736688" y="838985"/>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07576"/>
            <a:ext cx="5325036" cy="2210955"/>
          </a:xfrm>
        </p:spPr>
        <p:txBody>
          <a:bodyPr/>
          <a:lstStyle/>
          <a:p>
            <a:pPr>
              <a:lnSpc>
                <a:spcPct val="150000"/>
              </a:lnSpc>
            </a:pPr>
            <a:r>
              <a:rPr lang="en-US" sz="1800" b="0" dirty="0">
                <a:latin typeface="Candara" panose="020E0502030303020204" pitchFamily="34" charset="0"/>
              </a:rPr>
              <a:t>Write a SQL query to calculate the total revenue generated by each hotel for the month of July. Include the hotel name, city, and the total revenue generated. Order the results in descending order of total revenue.</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pPr marL="0" indent="0">
              <a:lnSpc>
                <a:spcPct val="100000"/>
              </a:lnSpc>
              <a:spcBef>
                <a:spcPts val="0"/>
              </a:spcBef>
              <a:buFontTx/>
              <a:buNone/>
            </a:pPr>
            <a:r>
              <a:rPr lang="en-US" sz="1600" dirty="0"/>
              <a:t>1] Hotel Revenue Analysis</a:t>
            </a:r>
            <a:endParaRPr lang="en-IN" sz="1600" dirty="0">
              <a:solidFill>
                <a:prstClr val="white"/>
              </a:solidFill>
              <a:latin typeface="Posterama" panose="020B0504020200020000" pitchFamily="34" charset="0"/>
              <a:ea typeface="微软雅黑"/>
              <a:cs typeface="Posterama" panose="020B0504020200020000" pitchFamily="34"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10</a:t>
            </a:fld>
            <a:endParaRPr lang="en-US" altLang="zh-CN" noProof="0" dirty="0"/>
          </a:p>
        </p:txBody>
      </p:sp>
      <p:pic>
        <p:nvPicPr>
          <p:cNvPr id="9" name="Picture 8">
            <a:extLst>
              <a:ext uri="{FF2B5EF4-FFF2-40B4-BE49-F238E27FC236}">
                <a16:creationId xmlns:a16="http://schemas.microsoft.com/office/drawing/2014/main" id="{A30A85DD-3E0C-6958-27D9-FADB4A75468D}"/>
              </a:ext>
            </a:extLst>
          </p:cNvPr>
          <p:cNvPicPr>
            <a:picLocks noChangeAspect="1"/>
          </p:cNvPicPr>
          <p:nvPr/>
        </p:nvPicPr>
        <p:blipFill>
          <a:blip r:embed="rId2"/>
          <a:stretch>
            <a:fillRect/>
          </a:stretch>
        </p:blipFill>
        <p:spPr>
          <a:xfrm>
            <a:off x="4778925" y="2588665"/>
            <a:ext cx="6873836" cy="27205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55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208493" y="0"/>
            <a:ext cx="6983507" cy="2631142"/>
          </a:xfrm>
        </p:spPr>
        <p:txBody>
          <a:bodyPr/>
          <a:lstStyle/>
          <a:p>
            <a:pPr>
              <a:lnSpc>
                <a:spcPct val="150000"/>
              </a:lnSpc>
            </a:pPr>
            <a:r>
              <a:rPr lang="en-US" sz="1800" b="0" dirty="0">
                <a:latin typeface="Candara" panose="020E0502030303020204" pitchFamily="34" charset="0"/>
              </a:rPr>
              <a:t>Write a SQL query to calculate the occupancy rate for each room type in the "Luxury" category hotels for the month of June. The occupancy rate is defined as the total number of booked room nights divided by the total available room nights for each room type. Include the room type, hotel name, and the occupancy rate. Order the results by the occupancy rate in descending order.</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pPr marL="0" indent="0">
              <a:lnSpc>
                <a:spcPct val="100000"/>
              </a:lnSpc>
              <a:spcBef>
                <a:spcPts val="0"/>
              </a:spcBef>
              <a:buFontTx/>
              <a:buNone/>
            </a:pPr>
            <a:r>
              <a:rPr lang="en-US" sz="1600" dirty="0"/>
              <a:t>2] Occupancy Rate Calculation</a:t>
            </a:r>
            <a:endParaRPr lang="en-IN" sz="1600" dirty="0">
              <a:solidFill>
                <a:prstClr val="white"/>
              </a:solidFill>
              <a:latin typeface="Posterama" panose="020B0504020200020000" pitchFamily="34" charset="0"/>
              <a:ea typeface="微软雅黑"/>
              <a:cs typeface="Posterama" panose="020B0504020200020000" pitchFamily="34" charset="0"/>
            </a:endParaRPr>
          </a:p>
        </p:txBody>
      </p:sp>
      <p:pic>
        <p:nvPicPr>
          <p:cNvPr id="8" name="Picture 7">
            <a:extLst>
              <a:ext uri="{FF2B5EF4-FFF2-40B4-BE49-F238E27FC236}">
                <a16:creationId xmlns:a16="http://schemas.microsoft.com/office/drawing/2014/main" id="{3DF36028-B95B-ADF7-5D67-999909C581FC}"/>
              </a:ext>
            </a:extLst>
          </p:cNvPr>
          <p:cNvPicPr>
            <a:picLocks noChangeAspect="1"/>
          </p:cNvPicPr>
          <p:nvPr/>
        </p:nvPicPr>
        <p:blipFill>
          <a:blip r:embed="rId2"/>
          <a:stretch>
            <a:fillRect/>
          </a:stretch>
        </p:blipFill>
        <p:spPr>
          <a:xfrm>
            <a:off x="4429103" y="2897971"/>
            <a:ext cx="7592568" cy="2919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3064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083525" y="0"/>
            <a:ext cx="7108475" cy="2980765"/>
          </a:xfrm>
        </p:spPr>
        <p:txBody>
          <a:bodyPr/>
          <a:lstStyle/>
          <a:p>
            <a:pPr>
              <a:lnSpc>
                <a:spcPct val="150000"/>
              </a:lnSpc>
            </a:pPr>
            <a:r>
              <a:rPr lang="en-US" sz="1800" b="0" dirty="0">
                <a:latin typeface="Candara" panose="020E0502030303020204" pitchFamily="34" charset="0"/>
              </a:rPr>
              <a:t>Write a SQL query to analyze the distribution of booking platforms used by customers for the "Premium" room category across all hotels. Calculate the percentage distribution of each booking platform (e.g., Online Travel Agencies, Hotel Website, Direct Booking, etc.) for the "Premium" room category. Include the room category, booking platform, and the percentage distribution. Order the results by the percentage distribution in descending order.</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pPr marL="0" indent="0">
              <a:lnSpc>
                <a:spcPct val="100000"/>
              </a:lnSpc>
              <a:spcBef>
                <a:spcPts val="0"/>
              </a:spcBef>
              <a:buFontTx/>
              <a:buNone/>
            </a:pPr>
            <a:r>
              <a:rPr lang="en-US" sz="1600" dirty="0"/>
              <a:t>3] Booking Channel Analysis</a:t>
            </a:r>
            <a:endParaRPr lang="en-IN" sz="1600" dirty="0">
              <a:solidFill>
                <a:prstClr val="white"/>
              </a:solidFill>
              <a:latin typeface="Posterama" panose="020B0504020200020000" pitchFamily="34" charset="0"/>
              <a:ea typeface="微软雅黑"/>
              <a:cs typeface="Posterama" panose="020B0504020200020000" pitchFamily="34"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12</a:t>
            </a:fld>
            <a:endParaRPr lang="en-US" altLang="zh-CN" noProof="0" dirty="0"/>
          </a:p>
        </p:txBody>
      </p:sp>
      <p:pic>
        <p:nvPicPr>
          <p:cNvPr id="3" name="Picture 2">
            <a:extLst>
              <a:ext uri="{FF2B5EF4-FFF2-40B4-BE49-F238E27FC236}">
                <a16:creationId xmlns:a16="http://schemas.microsoft.com/office/drawing/2014/main" id="{8BB2D58A-B666-1127-D902-F9644777FF2B}"/>
              </a:ext>
            </a:extLst>
          </p:cNvPr>
          <p:cNvPicPr>
            <a:picLocks noChangeAspect="1"/>
          </p:cNvPicPr>
          <p:nvPr/>
        </p:nvPicPr>
        <p:blipFill>
          <a:blip r:embed="rId2"/>
          <a:stretch>
            <a:fillRect/>
          </a:stretch>
        </p:blipFill>
        <p:spPr>
          <a:xfrm>
            <a:off x="4599432" y="3195469"/>
            <a:ext cx="7345796" cy="2807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2416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047867" y="164693"/>
            <a:ext cx="7144134" cy="2569544"/>
          </a:xfrm>
        </p:spPr>
        <p:txBody>
          <a:bodyPr/>
          <a:lstStyle/>
          <a:p>
            <a:pPr>
              <a:lnSpc>
                <a:spcPct val="150000"/>
              </a:lnSpc>
            </a:pPr>
            <a:r>
              <a:rPr lang="en-US" sz="1800" b="0" dirty="0">
                <a:latin typeface="Candara" panose="020E0502030303020204" pitchFamily="34" charset="0"/>
              </a:rPr>
              <a:t>Write a SQL query to calculate the average revenue per available room (RevPAR) for each hotel in the "Luxury" category for the month of May. RevPAR is defined as the total revenue generated from room bookings divided by the total available room nights (revenue/capacity). Include the hotel name, city, and the calculated RevPAR. Order the results in descending order of RevPAR.</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pPr marL="0" indent="0">
              <a:lnSpc>
                <a:spcPct val="100000"/>
              </a:lnSpc>
              <a:spcBef>
                <a:spcPts val="0"/>
              </a:spcBef>
              <a:buFontTx/>
              <a:buNone/>
            </a:pPr>
            <a:r>
              <a:rPr lang="en-US" sz="1600" dirty="0"/>
              <a:t>4] Revenue and Occupancy Analysis</a:t>
            </a:r>
            <a:endParaRPr lang="en-IN" sz="1600" dirty="0">
              <a:solidFill>
                <a:prstClr val="white"/>
              </a:solidFill>
              <a:latin typeface="Posterama" panose="020B0504020200020000" pitchFamily="34" charset="0"/>
              <a:ea typeface="微软雅黑"/>
              <a:cs typeface="Posterama" panose="020B0504020200020000" pitchFamily="34"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13</a:t>
            </a:fld>
            <a:endParaRPr lang="en-US" altLang="zh-CN" noProof="0" dirty="0"/>
          </a:p>
        </p:txBody>
      </p:sp>
      <p:pic>
        <p:nvPicPr>
          <p:cNvPr id="3" name="Picture 2">
            <a:extLst>
              <a:ext uri="{FF2B5EF4-FFF2-40B4-BE49-F238E27FC236}">
                <a16:creationId xmlns:a16="http://schemas.microsoft.com/office/drawing/2014/main" id="{C46200AD-6017-9E1D-374C-679728445ED5}"/>
              </a:ext>
            </a:extLst>
          </p:cNvPr>
          <p:cNvPicPr>
            <a:picLocks noChangeAspect="1"/>
          </p:cNvPicPr>
          <p:nvPr/>
        </p:nvPicPr>
        <p:blipFill>
          <a:blip r:embed="rId2"/>
          <a:stretch>
            <a:fillRect/>
          </a:stretch>
        </p:blipFill>
        <p:spPr>
          <a:xfrm>
            <a:off x="4294094" y="3169656"/>
            <a:ext cx="7745508" cy="29188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4343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952565" y="1703538"/>
            <a:ext cx="5199133" cy="1407215"/>
          </a:xfrm>
        </p:spPr>
        <p:txBody>
          <a:bodyPr/>
          <a:lstStyle/>
          <a:p>
            <a:r>
              <a:rPr lang="en-US" sz="5400"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About the challenge</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1127489"/>
          </a:xfrm>
        </p:spPr>
        <p:txBody>
          <a:bodyPr/>
          <a:lstStyle/>
          <a:p>
            <a:r>
              <a:rPr lang="en-US" b="0" i="0" dirty="0">
                <a:solidFill>
                  <a:srgbClr val="374151"/>
                </a:solidFill>
                <a:effectLst/>
                <a:latin typeface="Arial Narrow" panose="020B0606020202030204" pitchFamily="34" charset="0"/>
              </a:rPr>
              <a:t>To counter declining market share, </a:t>
            </a:r>
            <a:r>
              <a:rPr lang="en-US" b="0" i="0" dirty="0" err="1">
                <a:solidFill>
                  <a:srgbClr val="374151"/>
                </a:solidFill>
                <a:effectLst/>
                <a:latin typeface="Arial Narrow" panose="020B0606020202030204" pitchFamily="34" charset="0"/>
              </a:rPr>
              <a:t>AtliQ</a:t>
            </a:r>
            <a:r>
              <a:rPr lang="en-US" b="0" i="0" dirty="0">
                <a:solidFill>
                  <a:srgbClr val="374151"/>
                </a:solidFill>
                <a:effectLst/>
                <a:latin typeface="Arial Narrow" panose="020B0606020202030204" pitchFamily="34" charset="0"/>
              </a:rPr>
              <a:t> Grands, a long-standing Indian luxury hotel chain, aims to revitalize by embracing "Business and Data Intelligence," despite lacking an in-house analytics team.</a:t>
            </a:r>
            <a:endParaRPr lang="en-US" dirty="0">
              <a:latin typeface="Arial Narrow" panose="020B0606020202030204" pitchFamily="34" charset="0"/>
            </a:endParaRP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Challenge for who?</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Anyone who wants to learn analytical</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For the portfolio project</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For practice what you have learn </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To add some project on your resume </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To get better and better </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Tools Used </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Power Bi </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379467"/>
            <a:ext cx="1877575" cy="685625"/>
          </a:xfrm>
        </p:spPr>
        <p:txBody>
          <a:bodyPr/>
          <a:lstStyle/>
          <a:p>
            <a:r>
              <a:rPr lang="en-US" altLang="zh-CN" dirty="0"/>
              <a:t>For data cleaning, transformation and building Dashboard </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MySQL</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For </a:t>
            </a:r>
            <a:r>
              <a:rPr lang="en-US" dirty="0"/>
              <a:t>Analysis</a:t>
            </a:r>
            <a:r>
              <a:rPr lang="en-US" altLang="zh-CN" noProof="0" dirty="0"/>
              <a:t> data using </a:t>
            </a:r>
            <a:r>
              <a:rPr lang="en-US" altLang="zh-CN" noProof="0" dirty="0" err="1"/>
              <a:t>sql</a:t>
            </a:r>
            <a:endParaRPr lang="en-US" altLang="zh-CN" noProof="0" dirty="0"/>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Excel</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a:xfrm>
            <a:off x="5107230" y="4975480"/>
            <a:ext cx="1877575" cy="685625"/>
          </a:xfrm>
        </p:spPr>
        <p:txBody>
          <a:bodyPr/>
          <a:lstStyle/>
          <a:p>
            <a:r>
              <a:rPr lang="en-US" altLang="zh-CN" noProof="0" dirty="0"/>
              <a:t>A little bit Data cleaning and transformation </a:t>
            </a:r>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ChatGPT</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1" y="5051157"/>
            <a:ext cx="1877575" cy="685625"/>
          </a:xfrm>
        </p:spPr>
        <p:txBody>
          <a:bodyPr/>
          <a:lstStyle/>
          <a:p>
            <a:r>
              <a:rPr lang="en-US" altLang="zh-CN" dirty="0"/>
              <a:t>Using ChatGPT as my second brain and for problem statement</a:t>
            </a:r>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PowerPoint</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PowerPoint for presentation</a:t>
            </a:r>
            <a:endParaRPr lang="zh-CN" alt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376090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42994" y="735354"/>
            <a:ext cx="4481711" cy="1000446"/>
          </a:xfrm>
        </p:spPr>
        <p:txBody>
          <a:bodyPr/>
          <a:lstStyle/>
          <a:p>
            <a:r>
              <a:rPr lang="en-US" dirty="0"/>
              <a:t>Data Set Includes</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271607" y="737997"/>
            <a:ext cx="5162709" cy="420683"/>
          </a:xfrm>
        </p:spPr>
        <p:txBody>
          <a:bodyPr/>
          <a:lstStyle/>
          <a:p>
            <a:r>
              <a:rPr lang="en-US" sz="2400" dirty="0"/>
              <a:t>Dim Table </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271607" y="1235577"/>
            <a:ext cx="5162709" cy="1094217"/>
          </a:xfrm>
        </p:spPr>
        <p:txBody>
          <a:bodyPr/>
          <a:lstStyle/>
          <a:p>
            <a:r>
              <a:rPr lang="en-US" sz="1600" dirty="0" err="1"/>
              <a:t>Dim_date</a:t>
            </a:r>
            <a:r>
              <a:rPr lang="en-US" sz="1600" dirty="0"/>
              <a:t> </a:t>
            </a:r>
          </a:p>
          <a:p>
            <a:r>
              <a:rPr lang="en-US" sz="1600" dirty="0" err="1"/>
              <a:t>Dim_hotels</a:t>
            </a:r>
            <a:endParaRPr lang="en-US" sz="1600" dirty="0"/>
          </a:p>
          <a:p>
            <a:r>
              <a:rPr lang="en-US" sz="1600" dirty="0" err="1"/>
              <a:t>Dim_room</a:t>
            </a:r>
            <a:endParaRPr lang="en-US" sz="1600" dirty="0"/>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71607" y="2554552"/>
            <a:ext cx="5162709" cy="420683"/>
          </a:xfrm>
        </p:spPr>
        <p:txBody>
          <a:bodyPr/>
          <a:lstStyle/>
          <a:p>
            <a:r>
              <a:rPr lang="en-US" sz="2400" dirty="0"/>
              <a:t>Fact Table</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71606" y="2998285"/>
            <a:ext cx="5162709" cy="739997"/>
          </a:xfrm>
        </p:spPr>
        <p:txBody>
          <a:bodyPr/>
          <a:lstStyle/>
          <a:p>
            <a:r>
              <a:rPr lang="en-US" sz="1600" dirty="0" err="1"/>
              <a:t>Fact_aggregated_bookings</a:t>
            </a:r>
            <a:endParaRPr lang="en-US" sz="1600" dirty="0"/>
          </a:p>
          <a:p>
            <a:r>
              <a:rPr lang="en-US" sz="1600" dirty="0" err="1"/>
              <a:t>Fact_bookings</a:t>
            </a:r>
            <a:endParaRPr lang="en-US" sz="1600" dirty="0"/>
          </a:p>
        </p:txBody>
      </p:sp>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5271606" y="3985374"/>
            <a:ext cx="5162709" cy="421399"/>
          </a:xfrm>
        </p:spPr>
        <p:txBody>
          <a:bodyPr/>
          <a:lstStyle/>
          <a:p>
            <a:r>
              <a:rPr lang="en-US" sz="2400" dirty="0"/>
              <a:t>Metric Table</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5271606" y="4581982"/>
            <a:ext cx="5162709" cy="421399"/>
          </a:xfrm>
        </p:spPr>
        <p:txBody>
          <a:bodyPr/>
          <a:lstStyle/>
          <a:p>
            <a:r>
              <a:rPr lang="en-US" sz="1600" dirty="0" err="1"/>
              <a:t>Metrics_list</a:t>
            </a:r>
            <a:endParaRPr lang="en-US" sz="1600" dirty="0"/>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5</a:t>
            </a:fld>
            <a:endParaRPr lang="en-US" altLang="zh-CN" dirty="0"/>
          </a:p>
        </p:txBody>
      </p:sp>
      <p:sp>
        <p:nvSpPr>
          <p:cNvPr id="16" name="Text Placeholder 11">
            <a:extLst>
              <a:ext uri="{FF2B5EF4-FFF2-40B4-BE49-F238E27FC236}">
                <a16:creationId xmlns:a16="http://schemas.microsoft.com/office/drawing/2014/main" id="{46521AD3-A7D3-7B4E-BDE2-74D316183AE9}"/>
              </a:ext>
            </a:extLst>
          </p:cNvPr>
          <p:cNvSpPr txBox="1">
            <a:spLocks/>
          </p:cNvSpPr>
          <p:nvPr/>
        </p:nvSpPr>
        <p:spPr>
          <a:xfrm>
            <a:off x="5271605" y="5076223"/>
            <a:ext cx="5162709" cy="421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Others</a:t>
            </a:r>
          </a:p>
        </p:txBody>
      </p:sp>
      <p:sp>
        <p:nvSpPr>
          <p:cNvPr id="17" name="Text Placeholder 13">
            <a:extLst>
              <a:ext uri="{FF2B5EF4-FFF2-40B4-BE49-F238E27FC236}">
                <a16:creationId xmlns:a16="http://schemas.microsoft.com/office/drawing/2014/main" id="{0CEA9D87-23EE-F5F7-3CBC-DA906180757C}"/>
              </a:ext>
            </a:extLst>
          </p:cNvPr>
          <p:cNvSpPr txBox="1">
            <a:spLocks/>
          </p:cNvSpPr>
          <p:nvPr/>
        </p:nvSpPr>
        <p:spPr>
          <a:xfrm>
            <a:off x="5271604" y="5621361"/>
            <a:ext cx="5162709" cy="71996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t>Meta_data_hospitality</a:t>
            </a:r>
            <a:endParaRPr lang="en-US" sz="1600" dirty="0"/>
          </a:p>
          <a:p>
            <a:r>
              <a:rPr lang="en-US" sz="1600" dirty="0"/>
              <a:t>Mock up Dashboard</a:t>
            </a:r>
          </a:p>
        </p:txBody>
      </p:sp>
    </p:spTree>
    <p:extLst>
      <p:ext uri="{BB962C8B-B14F-4D97-AF65-F5344CB8AC3E}">
        <p14:creationId xmlns:p14="http://schemas.microsoft.com/office/powerpoint/2010/main" val="2519727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153347" y="152647"/>
            <a:ext cx="5189618" cy="761753"/>
          </a:xfrm>
        </p:spPr>
        <p:txBody>
          <a:bodyPr/>
          <a:lstStyle/>
          <a:p>
            <a:r>
              <a:rPr lang="en-US" dirty="0"/>
              <a:t>Mock up Dashboard</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6</a:t>
            </a:fld>
            <a:endParaRPr lang="en-US" altLang="zh-CN" dirty="0"/>
          </a:p>
        </p:txBody>
      </p:sp>
      <p:pic>
        <p:nvPicPr>
          <p:cNvPr id="26" name="Picture 25">
            <a:extLst>
              <a:ext uri="{FF2B5EF4-FFF2-40B4-BE49-F238E27FC236}">
                <a16:creationId xmlns:a16="http://schemas.microsoft.com/office/drawing/2014/main" id="{91140A62-2A52-BF0E-756C-6187A61E51E9}"/>
              </a:ext>
            </a:extLst>
          </p:cNvPr>
          <p:cNvPicPr>
            <a:picLocks noChangeAspect="1"/>
          </p:cNvPicPr>
          <p:nvPr/>
        </p:nvPicPr>
        <p:blipFill>
          <a:blip r:embed="rId3"/>
          <a:stretch>
            <a:fillRect/>
          </a:stretch>
        </p:blipFill>
        <p:spPr>
          <a:xfrm>
            <a:off x="3460376" y="1031063"/>
            <a:ext cx="7963089" cy="4866153"/>
          </a:xfrm>
          <a:prstGeom prst="rect">
            <a:avLst/>
          </a:prstGeom>
        </p:spPr>
      </p:pic>
    </p:spTree>
    <p:extLst>
      <p:ext uri="{BB962C8B-B14F-4D97-AF65-F5344CB8AC3E}">
        <p14:creationId xmlns:p14="http://schemas.microsoft.com/office/powerpoint/2010/main" val="112126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153347" y="152647"/>
            <a:ext cx="5189618" cy="761753"/>
          </a:xfrm>
        </p:spPr>
        <p:txBody>
          <a:bodyPr/>
          <a:lstStyle/>
          <a:p>
            <a:r>
              <a:rPr lang="en-US" dirty="0"/>
              <a:t>Data Modelling</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7</a:t>
            </a:fld>
            <a:endParaRPr lang="en-US" altLang="zh-CN" dirty="0"/>
          </a:p>
        </p:txBody>
      </p:sp>
      <p:pic>
        <p:nvPicPr>
          <p:cNvPr id="3" name="Picture 2">
            <a:extLst>
              <a:ext uri="{FF2B5EF4-FFF2-40B4-BE49-F238E27FC236}">
                <a16:creationId xmlns:a16="http://schemas.microsoft.com/office/drawing/2014/main" id="{862C1C19-71BF-EAED-EA95-9AB924401CBD}"/>
              </a:ext>
            </a:extLst>
          </p:cNvPr>
          <p:cNvPicPr>
            <a:picLocks noChangeAspect="1"/>
          </p:cNvPicPr>
          <p:nvPr/>
        </p:nvPicPr>
        <p:blipFill>
          <a:blip r:embed="rId3"/>
          <a:stretch>
            <a:fillRect/>
          </a:stretch>
        </p:blipFill>
        <p:spPr>
          <a:xfrm>
            <a:off x="4088854" y="394413"/>
            <a:ext cx="7430793" cy="6069173"/>
          </a:xfrm>
          <a:prstGeom prst="rect">
            <a:avLst/>
          </a:prstGeom>
        </p:spPr>
      </p:pic>
    </p:spTree>
    <p:extLst>
      <p:ext uri="{BB962C8B-B14F-4D97-AF65-F5344CB8AC3E}">
        <p14:creationId xmlns:p14="http://schemas.microsoft.com/office/powerpoint/2010/main" val="3743802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103664" y="2619898"/>
            <a:ext cx="2001753" cy="1654596"/>
          </a:xfrm>
        </p:spPr>
        <p:txBody>
          <a:bodyPr/>
          <a:lstStyle/>
          <a:p>
            <a:r>
              <a:rPr lang="en-US" b="0" i="0" dirty="0">
                <a:solidFill>
                  <a:srgbClr val="131022"/>
                </a:solidFill>
                <a:effectLst/>
                <a:latin typeface="Manrope"/>
              </a:rPr>
              <a:t> Gain market share and revenue in the luxury/business</a:t>
            </a:r>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Two Division</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5" y="3841560"/>
            <a:ext cx="2872071" cy="372002"/>
          </a:xfrm>
        </p:spPr>
        <p:txBody>
          <a:bodyPr/>
          <a:lstStyle/>
          <a:p>
            <a:r>
              <a:rPr lang="en-US" dirty="0"/>
              <a:t>Data Analysis with Power Bi</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Here we will be interacting with our Power Bi dashboard. Get some insects from that</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798130"/>
            <a:ext cx="3012438" cy="448386"/>
          </a:xfrm>
        </p:spPr>
        <p:txBody>
          <a:bodyPr/>
          <a:lstStyle/>
          <a:p>
            <a:r>
              <a:rPr lang="en-US" dirty="0"/>
              <a:t>Data Analysis using </a:t>
            </a:r>
            <a:r>
              <a:rPr lang="en-US" dirty="0" err="1"/>
              <a:t>Sql</a:t>
            </a:r>
            <a:r>
              <a:rPr lang="en-US" dirty="0"/>
              <a:t> </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811506" y="4246516"/>
            <a:ext cx="2653545" cy="1553649"/>
          </a:xfrm>
        </p:spPr>
        <p:txBody>
          <a:bodyPr/>
          <a:lstStyle/>
          <a:p>
            <a:r>
              <a:rPr lang="en-US" dirty="0"/>
              <a:t>Here we will be doing some analysis in MySQL. The problem statement we will give by ChatGPT</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60</TotalTime>
  <Words>529</Words>
  <Application>Microsoft Office PowerPoint</Application>
  <PresentationFormat>Widescreen</PresentationFormat>
  <Paragraphs>66</Paragraphs>
  <Slides>14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等线</vt:lpstr>
      <vt:lpstr>Abadi</vt:lpstr>
      <vt:lpstr>Arial</vt:lpstr>
      <vt:lpstr>Arial Narrow</vt:lpstr>
      <vt:lpstr>Calibri</vt:lpstr>
      <vt:lpstr>Candara</vt:lpstr>
      <vt:lpstr>Manrope</vt:lpstr>
      <vt:lpstr>Posterama</vt:lpstr>
      <vt:lpstr>Posterama Text Black</vt:lpstr>
      <vt:lpstr>Posterama Text SemiBold</vt:lpstr>
      <vt:lpstr>Office 主题​​</vt:lpstr>
      <vt:lpstr>Resume Project Challenge 1</vt:lpstr>
      <vt:lpstr>About the challenge</vt:lpstr>
      <vt:lpstr>Challenge for who?</vt:lpstr>
      <vt:lpstr>Tools Used </vt:lpstr>
      <vt:lpstr>Data Set Includes</vt:lpstr>
      <vt:lpstr>Mock up Dashboard</vt:lpstr>
      <vt:lpstr>Data Modelling</vt:lpstr>
      <vt:lpstr>Primary goals</vt:lpstr>
      <vt:lpstr>Two Division</vt:lpstr>
      <vt:lpstr>Write a SQL query to calculate the total revenue generated by each hotel for the month of July. Include the hotel name, city, and the total revenue generated. Order the results in descending order of total revenue.</vt:lpstr>
      <vt:lpstr>Write a SQL query to calculate the occupancy rate for each room type in the "Luxury" category hotels for the month of June. The occupancy rate is defined as the total number of booked room nights divided by the total available room nights for each room type. Include the room type, hotel name, and the occupancy rate. Order the results by the occupancy rate in descending order.</vt:lpstr>
      <vt:lpstr>Write a SQL query to analyze the distribution of booking platforms used by customers for the "Premium" room category across all hotels. Calculate the percentage distribution of each booking platform (e.g., Online Travel Agencies, Hotel Website, Direct Booking, etc.) for the "Premium" room category. Include the room category, booking platform, and the percentage distribution. Order the results by the percentage distribution in descending order.</vt:lpstr>
      <vt:lpstr>Write a SQL query to calculate the average revenue per available room (RevPAR) for each hotel in the "Luxury" category for the month of May. RevPAR is defined as the total revenue generated from room bookings divided by the total available room nights (revenue/capacity). Include the hotel name, city, and the calculated RevPAR. Order the results in descending order of RevPAR.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Project Challenge 1</dc:title>
  <dc:creator>Rutesh Shinde</dc:creator>
  <cp:lastModifiedBy>Rutesh Shinde</cp:lastModifiedBy>
  <cp:revision>1</cp:revision>
  <dcterms:created xsi:type="dcterms:W3CDTF">2023-08-16T07:16:48Z</dcterms:created>
  <dcterms:modified xsi:type="dcterms:W3CDTF">2023-08-16T08:17:38Z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